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7"/>
  </p:notesMasterIdLst>
  <p:sldIdLst>
    <p:sldId id="256" r:id="rId2"/>
    <p:sldId id="262" r:id="rId3"/>
    <p:sldId id="257" r:id="rId4"/>
    <p:sldId id="350" r:id="rId5"/>
    <p:sldId id="321" r:id="rId6"/>
    <p:sldId id="351" r:id="rId7"/>
    <p:sldId id="336" r:id="rId8"/>
    <p:sldId id="322" r:id="rId9"/>
    <p:sldId id="352" r:id="rId10"/>
    <p:sldId id="337" r:id="rId11"/>
    <p:sldId id="306" r:id="rId12"/>
    <p:sldId id="338" r:id="rId13"/>
    <p:sldId id="342" r:id="rId14"/>
    <p:sldId id="353" r:id="rId15"/>
    <p:sldId id="340" r:id="rId16"/>
    <p:sldId id="343" r:id="rId17"/>
    <p:sldId id="344" r:id="rId18"/>
    <p:sldId id="345" r:id="rId19"/>
    <p:sldId id="346" r:id="rId20"/>
    <p:sldId id="349" r:id="rId21"/>
    <p:sldId id="348" r:id="rId22"/>
    <p:sldId id="280" r:id="rId23"/>
    <p:sldId id="284" r:id="rId24"/>
    <p:sldId id="282" r:id="rId25"/>
    <p:sldId id="286" r:id="rId26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8"/>
      <p:bold r:id="rId29"/>
    </p:embeddedFont>
    <p:embeddedFont>
      <p:font typeface="HY중고딕" panose="02030600000101010101" pitchFamily="18" charset="-127"/>
      <p:regular r:id="rId30"/>
    </p:embeddedFont>
    <p:embeddedFont>
      <p:font typeface="Franklin Gothic Medium" panose="020B0603020102020204" pitchFamily="34" charset="0"/>
      <p:regular r:id="rId31"/>
      <p:italic r:id="rId32"/>
    </p:embeddedFont>
    <p:embeddedFont>
      <p:font typeface="HY강M" panose="02030600000101010101" pitchFamily="18" charset="-127"/>
      <p:regular r:id="rId33"/>
    </p:embeddedFont>
    <p:embeddedFont>
      <p:font typeface="HY강B" panose="02030600000101010101" pitchFamily="18" charset="-127"/>
      <p:regular r:id="rId34"/>
    </p:embeddedFont>
    <p:embeddedFont>
      <p:font typeface="HY견고딕" panose="02030600000101010101" pitchFamily="18" charset="-127"/>
      <p:regular r:id="rId3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CD5B5"/>
    <a:srgbClr val="FBCAA2"/>
    <a:srgbClr val="0070C0"/>
    <a:srgbClr val="17375E"/>
    <a:srgbClr val="009900"/>
    <a:srgbClr val="0000FF"/>
    <a:srgbClr val="FF99CC"/>
    <a:srgbClr val="CC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69" autoAdjust="0"/>
    <p:restoredTop sz="99852" autoAdjust="0"/>
  </p:normalViewPr>
  <p:slideViewPr>
    <p:cSldViewPr>
      <p:cViewPr varScale="1">
        <p:scale>
          <a:sx n="64" d="100"/>
          <a:sy n="64" d="100"/>
        </p:scale>
        <p:origin x="498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115" name="순서도: 대체 처리 114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3-2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283050" y="3264224"/>
            <a:ext cx="4664928" cy="2673203"/>
          </a:xfrm>
          <a:prstGeom prst="roundRect">
            <a:avLst/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Lesson 10</a:t>
            </a:r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3200" b="1" dirty="0" smtClean="0">
                <a:solidFill>
                  <a:srgbClr val="0070C0"/>
                </a:solidFill>
              </a:rPr>
              <a:t>If </a:t>
            </a:r>
            <a:r>
              <a:rPr lang="en-US" altLang="ko-KR" sz="3200" b="1" dirty="0">
                <a:solidFill>
                  <a:srgbClr val="17375E"/>
                </a:solidFill>
              </a:rPr>
              <a:t>I </a:t>
            </a:r>
            <a:r>
              <a:rPr lang="en-US" altLang="ko-KR" sz="3200" b="1" dirty="0">
                <a:solidFill>
                  <a:srgbClr val="0070C0"/>
                </a:solidFill>
              </a:rPr>
              <a:t>were</a:t>
            </a:r>
            <a:r>
              <a:rPr lang="en-US" altLang="ko-KR" sz="3200" b="1" dirty="0">
                <a:solidFill>
                  <a:srgbClr val="17375E"/>
                </a:solidFill>
              </a:rPr>
              <a:t> </a:t>
            </a:r>
            <a:r>
              <a:rPr lang="en-US" altLang="ko-KR" sz="3200" b="1" dirty="0" smtClean="0">
                <a:solidFill>
                  <a:srgbClr val="17375E"/>
                </a:solidFill>
              </a:rPr>
              <a:t>a millionaire</a:t>
            </a:r>
            <a:r>
              <a:rPr lang="en-US" altLang="ko-KR" sz="3200" b="1" dirty="0">
                <a:solidFill>
                  <a:srgbClr val="17375E"/>
                </a:solidFill>
              </a:rPr>
              <a:t>,</a:t>
            </a:r>
          </a:p>
          <a:p>
            <a:pPr algn="ctr"/>
            <a:r>
              <a:rPr lang="en-US" altLang="ko-KR" sz="3200" b="1" dirty="0">
                <a:solidFill>
                  <a:srgbClr val="17375E"/>
                </a:solidFill>
              </a:rPr>
              <a:t>I </a:t>
            </a:r>
            <a:r>
              <a:rPr lang="en-US" altLang="ko-KR" sz="3200" b="1" dirty="0">
                <a:solidFill>
                  <a:srgbClr val="0070C0"/>
                </a:solidFill>
              </a:rPr>
              <a:t>could buy </a:t>
            </a:r>
            <a:r>
              <a:rPr lang="en-US" altLang="ko-KR" sz="3200" b="1" dirty="0">
                <a:solidFill>
                  <a:srgbClr val="17375E"/>
                </a:solidFill>
              </a:rPr>
              <a:t>a great</a:t>
            </a:r>
          </a:p>
          <a:p>
            <a:pPr algn="ctr"/>
            <a:r>
              <a:rPr lang="en-US" altLang="ko-KR" sz="3200" b="1" dirty="0">
                <a:solidFill>
                  <a:srgbClr val="17375E"/>
                </a:solidFill>
              </a:rPr>
              <a:t>mansion.</a:t>
            </a:r>
            <a:endParaRPr lang="ko-KR" altLang="en-US" sz="3200" b="1" dirty="0" smtClean="0">
              <a:solidFill>
                <a:srgbClr val="17375E"/>
              </a:solidFill>
            </a:endParaRPr>
          </a:p>
        </p:txBody>
      </p:sp>
      <p:grpSp>
        <p:nvGrpSpPr>
          <p:cNvPr id="102" name="그룹 101"/>
          <p:cNvGrpSpPr/>
          <p:nvPr/>
        </p:nvGrpSpPr>
        <p:grpSpPr>
          <a:xfrm>
            <a:off x="378465" y="-15893"/>
            <a:ext cx="2897393" cy="2183447"/>
            <a:chOff x="378465" y="-15893"/>
            <a:chExt cx="2897393" cy="2183447"/>
          </a:xfrm>
        </p:grpSpPr>
        <p:sp>
          <p:nvSpPr>
            <p:cNvPr id="103" name="순서도: 지연 102"/>
            <p:cNvSpPr/>
            <p:nvPr/>
          </p:nvSpPr>
          <p:spPr>
            <a:xfrm rot="5400000">
              <a:off x="1128081" y="-136368"/>
              <a:ext cx="2027301" cy="2268252"/>
            </a:xfrm>
            <a:prstGeom prst="flowChartDelay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4" name="타원형 설명선 103"/>
            <p:cNvSpPr/>
            <p:nvPr/>
          </p:nvSpPr>
          <p:spPr>
            <a:xfrm>
              <a:off x="378465" y="188276"/>
              <a:ext cx="996147" cy="936468"/>
            </a:xfrm>
            <a:prstGeom prst="wedgeEllipseCallout">
              <a:avLst>
                <a:gd name="adj1" fmla="val 27531"/>
                <a:gd name="adj2" fmla="val 5648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66"/>
                </a:solidFill>
              </a:endParaRPr>
            </a:p>
          </p:txBody>
        </p:sp>
        <p:grpSp>
          <p:nvGrpSpPr>
            <p:cNvPr id="105" name="그룹 104"/>
            <p:cNvGrpSpPr/>
            <p:nvPr/>
          </p:nvGrpSpPr>
          <p:grpSpPr>
            <a:xfrm>
              <a:off x="444490" y="327970"/>
              <a:ext cx="864096" cy="657080"/>
              <a:chOff x="755576" y="1663857"/>
              <a:chExt cx="864096" cy="65708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755576" y="1663857"/>
                <a:ext cx="720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올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073575" y="1797717"/>
                <a:ext cx="5460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댓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1151618" y="1090336"/>
              <a:ext cx="21242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>
                  <a:solidFill>
                    <a:srgbClr val="FF0066"/>
                  </a:solidFill>
                </a:rPr>
                <a:t>진도</a:t>
              </a:r>
              <a:r>
                <a:rPr lang="en-US" altLang="ko-KR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ko-KR" altLang="en-US" sz="3200" dirty="0"/>
                <a:t>교재</a:t>
              </a:r>
            </a:p>
            <a:p>
              <a:endParaRPr lang="ko-KR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&lt;as if</a:t>
            </a:r>
            <a:r>
              <a:rPr lang="ko-KR" altLang="en-US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현재나 과거 사실에 반대되는 가정을 나타낼 때 쓰며</a:t>
            </a: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&lt;In fact, </a:t>
            </a:r>
            <a:r>
              <a:rPr lang="ko-KR" altLang="en-US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주어</a:t>
            </a:r>
            <a:r>
              <a:rPr lang="ko-KR" altLang="en-US" sz="24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＋동사</a:t>
            </a:r>
            <a:r>
              <a:rPr lang="en-US" altLang="ko-KR" sz="24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바꿔 쓸 수 있다</a:t>
            </a:r>
            <a:r>
              <a:rPr lang="en-US" altLang="ko-KR" sz="24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ko-KR" sz="24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spc="-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 smtClean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 smtClean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3960440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as if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970622"/>
              </p:ext>
            </p:extLst>
          </p:nvPr>
        </p:nvGraphicFramePr>
        <p:xfrm>
          <a:off x="395536" y="3250664"/>
          <a:ext cx="8352928" cy="2194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22414"/>
                <a:gridCol w="2941798"/>
                <a:gridCol w="2788716"/>
              </a:tblGrid>
              <a:tr h="258336"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형태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의미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  <a:tr h="828680"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as if</a:t>
                      </a:r>
                      <a:r>
                        <a:rPr lang="ko-KR" altLang="en-US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＋가정법 과거</a:t>
                      </a:r>
                      <a:endParaRPr lang="ko-KR" altLang="en-US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Y강B" panose="020B0600000101010101" charset="-127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as if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＋주어＋동사의 </a:t>
                      </a:r>
                      <a:r>
                        <a:rPr lang="ko-KR" altLang="en-US" dirty="0" err="1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과거형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〔were〕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마치 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인 것처럼</a:t>
                      </a:r>
                    </a:p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주절의 시제와 같은 시점의 내용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)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as if</a:t>
                      </a:r>
                      <a:r>
                        <a:rPr lang="ko-KR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＋가정법 과거완료</a:t>
                      </a:r>
                      <a:endParaRPr lang="ko-KR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Y강B" panose="020B0600000101010101" charset="-127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as if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＋주어＋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had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＋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p.p.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마치 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이었던 것처럼</a:t>
                      </a:r>
                    </a:p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주절의 시제보다 더 과거 시점의 내용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)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19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순서도: 대체 처리 10"/>
          <p:cNvSpPr/>
          <p:nvPr/>
        </p:nvSpPr>
        <p:spPr>
          <a:xfrm>
            <a:off x="755576" y="1052737"/>
            <a:ext cx="3960440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as if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270017"/>
              </p:ext>
            </p:extLst>
          </p:nvPr>
        </p:nvGraphicFramePr>
        <p:xfrm>
          <a:off x="467544" y="2348880"/>
          <a:ext cx="8134336" cy="136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5584"/>
                <a:gridCol w="3564106"/>
                <a:gridCol w="3204646"/>
              </a:tblGrid>
              <a:tr h="720080">
                <a:tc>
                  <a:txBody>
                    <a:bodyPr/>
                    <a:lstStyle/>
                    <a:p>
                      <a:r>
                        <a:rPr lang="ko-KR" altLang="en-US" dirty="0" err="1" smtClean="0"/>
                        <a:t>현재분사형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유발하는’이라는 능동의 의미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surprising, exciting, interesting,</a:t>
                      </a:r>
                    </a:p>
                    <a:p>
                      <a:r>
                        <a:rPr lang="en-US" altLang="ko-KR" b="0" dirty="0" smtClean="0"/>
                        <a:t>satisfying, tiring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ko-KR" altLang="en-US" b="1" dirty="0" err="1" smtClean="0"/>
                        <a:t>과거분사형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느끼게 되는’이라는 수동의 의미</a:t>
                      </a:r>
                      <a:r>
                        <a:rPr lang="ko-KR" altLang="en-US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surprised, excited, interested,</a:t>
                      </a:r>
                    </a:p>
                    <a:p>
                      <a:r>
                        <a:rPr lang="en-US" altLang="ko-KR" b="0" dirty="0" smtClean="0"/>
                        <a:t>satisfied, tired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  <p:sp>
        <p:nvSpPr>
          <p:cNvPr id="9" name="순서도: 대체 처리 8"/>
          <p:cNvSpPr/>
          <p:nvPr/>
        </p:nvSpPr>
        <p:spPr>
          <a:xfrm>
            <a:off x="284175" y="1725896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walks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if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super model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→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fact, she is not a super model.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Mr. Song talks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if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found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solution.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fact, Mr. Song didn’t find the solution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90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439248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Without〔But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for〕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467544" y="2348880"/>
          <a:ext cx="8134336" cy="136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5584"/>
                <a:gridCol w="3564106"/>
                <a:gridCol w="3204646"/>
              </a:tblGrid>
              <a:tr h="720080">
                <a:tc>
                  <a:txBody>
                    <a:bodyPr/>
                    <a:lstStyle/>
                    <a:p>
                      <a:r>
                        <a:rPr lang="ko-KR" altLang="en-US" dirty="0" err="1" smtClean="0"/>
                        <a:t>현재분사형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유발하는’이라는 능동의 의미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surprising, exciting, interesting,</a:t>
                      </a:r>
                    </a:p>
                    <a:p>
                      <a:r>
                        <a:rPr lang="en-US" altLang="ko-KR" b="0" dirty="0" smtClean="0"/>
                        <a:t>satisfying, tiring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ko-KR" altLang="en-US" b="1" dirty="0" err="1" smtClean="0"/>
                        <a:t>과거분사형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한 감정을 느끼게 되는’이라는 수동의 의미</a:t>
                      </a:r>
                      <a:r>
                        <a:rPr lang="ko-KR" altLang="en-US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surprised, excited, interested,</a:t>
                      </a:r>
                    </a:p>
                    <a:p>
                      <a:r>
                        <a:rPr lang="en-US" altLang="ko-KR" b="0" dirty="0" smtClean="0"/>
                        <a:t>satisfied, tired ...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  <p:sp>
        <p:nvSpPr>
          <p:cNvPr id="9" name="순서도: 대체 처리 8"/>
          <p:cNvSpPr/>
          <p:nvPr/>
        </p:nvSpPr>
        <p:spPr>
          <a:xfrm>
            <a:off x="284175" y="1725896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altLang="ko-KR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Without〔But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for〕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절은 ‘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</a:t>
            </a:r>
            <a:r>
              <a:rPr lang="ko-KR" altLang="en-US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없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었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다면’의 의미로 현재 </a:t>
            </a: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또는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 사실의 반대를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나타내며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if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사용한 가정법으로 바꿔 쓸 수 있다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739189"/>
              </p:ext>
            </p:extLst>
          </p:nvPr>
        </p:nvGraphicFramePr>
        <p:xfrm>
          <a:off x="401957" y="3573016"/>
          <a:ext cx="8352928" cy="1828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70043"/>
                <a:gridCol w="1440160"/>
                <a:gridCol w="2742725"/>
              </a:tblGrid>
              <a:tr h="751510">
                <a:tc>
                  <a:txBody>
                    <a:bodyPr/>
                    <a:lstStyle/>
                    <a:p>
                      <a:r>
                        <a:rPr lang="en-US" altLang="ko-KR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  <a:ea typeface="HY강B" panose="020B0600000101010101" charset="-127"/>
                        </a:rPr>
                        <a:t>Without〔But</a:t>
                      </a:r>
                      <a:r>
                        <a:rPr lang="en-US" altLang="ko-KR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  <a:ea typeface="HY강B" panose="020B0600000101010101" charset="-127"/>
                        </a:rPr>
                        <a:t> for</a:t>
                      </a:r>
                      <a:r>
                        <a:rPr lang="en-US" altLang="ko-KR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〕 ~, </a:t>
                      </a:r>
                      <a:r>
                        <a:rPr lang="ko-KR" altLang="en-US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가정법 과거</a:t>
                      </a:r>
                      <a:endParaRPr lang="ko-KR" altLang="en-US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Y강B" panose="020B0600000101010101" charset="-127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이 없다면</a:t>
                      </a:r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, (</a:t>
                      </a:r>
                      <a:r>
                        <a:rPr lang="ko-KR" altLang="en-US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지금</a:t>
                      </a:r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) …</a:t>
                      </a:r>
                      <a:r>
                        <a:rPr lang="ko-KR" altLang="en-US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할</a:t>
                      </a:r>
                      <a:r>
                        <a:rPr lang="ko-KR" altLang="en-US" b="0" baseline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 </a:t>
                      </a:r>
                      <a:r>
                        <a:rPr lang="ko-KR" altLang="en-US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텐데</a:t>
                      </a:r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〕</a:t>
                      </a:r>
                      <a:endParaRPr lang="ko-KR" altLang="en-US" b="0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HY강B" panose="020B0600000101010101" charset="-127"/>
                        </a:rPr>
                        <a:t>→ If it were not for ~</a:t>
                      </a:r>
                    </a:p>
                    <a:p>
                      <a:r>
                        <a:rPr lang="en-US" altLang="ko-KR" b="0" dirty="0" smtClean="0">
                          <a:latin typeface="+mj-lt"/>
                          <a:ea typeface="HY강B" panose="020B0600000101010101" charset="-127"/>
                        </a:rPr>
                        <a:t>→ Were it not for ~</a:t>
                      </a:r>
                      <a:endParaRPr lang="ko-KR" altLang="en-US" b="0" dirty="0">
                        <a:latin typeface="+mj-lt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650962">
                <a:tc>
                  <a:txBody>
                    <a:bodyPr/>
                    <a:lstStyle/>
                    <a:p>
                      <a:r>
                        <a:rPr lang="en-US" altLang="ko-KR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  <a:ea typeface="HY강B" panose="020B0600000101010101" charset="-127"/>
                        </a:rPr>
                        <a:t>Without〔But</a:t>
                      </a:r>
                      <a:r>
                        <a:rPr lang="en-US" altLang="ko-KR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j-lt"/>
                          <a:ea typeface="HY강B" panose="020B0600000101010101" charset="-127"/>
                        </a:rPr>
                        <a:t> for</a:t>
                      </a:r>
                      <a:r>
                        <a:rPr lang="en-US" altLang="ko-KR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〕 ~, </a:t>
                      </a:r>
                      <a:r>
                        <a:rPr lang="ko-KR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가정법 과거완료</a:t>
                      </a:r>
                      <a:endParaRPr lang="ko-KR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Y강B" panose="020B0600000101010101" charset="-127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이 없었다면</a:t>
                      </a:r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, (</a:t>
                      </a:r>
                      <a:r>
                        <a:rPr lang="ko-KR" altLang="en-US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이전에</a:t>
                      </a:r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)</a:t>
                      </a:r>
                      <a:r>
                        <a:rPr lang="en-US" altLang="ko-KR" b="0" baseline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 </a:t>
                      </a:r>
                      <a:r>
                        <a:rPr lang="en-US" altLang="ko-KR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…</a:t>
                      </a:r>
                      <a:r>
                        <a:rPr lang="ko-KR" altLang="en-US" b="0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했을 텐데</a:t>
                      </a:r>
                      <a:endParaRPr lang="ko-KR" altLang="en-US" b="0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HY강B" panose="020B0600000101010101" charset="-127"/>
                        </a:rPr>
                        <a:t>→ If it had not been for ~</a:t>
                      </a:r>
                    </a:p>
                    <a:p>
                      <a:r>
                        <a:rPr lang="en-US" altLang="ko-KR" b="0" dirty="0" smtClean="0">
                          <a:latin typeface="+mj-lt"/>
                          <a:ea typeface="HY강B" panose="020B0600000101010101" charset="-127"/>
                        </a:rPr>
                        <a:t>→ Had it not been for ~</a:t>
                      </a:r>
                      <a:endParaRPr lang="ko-KR" altLang="en-US" b="0" dirty="0">
                        <a:latin typeface="+mj-lt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46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439248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Without〔But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for〕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9" name="순서도: 대체 처리 8"/>
          <p:cNvSpPr/>
          <p:nvPr/>
        </p:nvSpPr>
        <p:spPr>
          <a:xfrm>
            <a:off x="251520" y="1700808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Without</a:t>
            </a:r>
            <a:r>
              <a:rPr lang="en-US" altLang="ko-KR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But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for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air, nothing could live.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it were not for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air, nothing could live.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 it not for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air, nothing could live.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But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</a:t>
            </a:r>
            <a:r>
              <a:rPr lang="en-US" altLang="ko-KR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Without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the policeman, Glen would have got lost.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it had not been </a:t>
            </a:r>
            <a:r>
              <a:rPr lang="en-US" altLang="ko-KR" sz="21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policeman, Glen would have got lost.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it not been </a:t>
            </a:r>
            <a:r>
              <a:rPr lang="en-US" altLang="ko-KR" sz="21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policeman, Glen would have got lost.</a:t>
            </a:r>
          </a:p>
        </p:txBody>
      </p:sp>
    </p:spTree>
    <p:extLst>
      <p:ext uri="{BB962C8B-B14F-4D97-AF65-F5344CB8AC3E}">
        <p14:creationId xmlns:p14="http://schemas.microsoft.com/office/powerpoint/2010/main" val="36708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4969194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Without〔But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for〕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가정법 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455502" cy="3320176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otherwise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구문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직설법 현재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otherwise,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과거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‘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그렇지 않다면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’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works hard,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otherwise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would fail. (→ If he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didn’t work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hard, he would fail.)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열심히 일한다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그렇지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않다면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실패할 것이다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직설법 과거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otherwise,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과거완료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‘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그렇지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않았다면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’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was ill,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otherwise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would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 gone. (→ If I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not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been ill, I would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 gone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아팠다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그렇지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않았다면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갔을 것이다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30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Today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scientists are looking for ways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clean up space junk. One idea is to shoot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lasers 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it. The lasers wouldn’t destroy the junk,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but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would move the junk away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from working satellites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Another idea is to develop a new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spaceship  that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 act like a garbage truck.</a:t>
            </a:r>
            <a:endParaRPr lang="ko-KR" altLang="en-US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78" name="그룹 77"/>
          <p:cNvGrpSpPr/>
          <p:nvPr/>
        </p:nvGrpSpPr>
        <p:grpSpPr>
          <a:xfrm>
            <a:off x="4358008" y="1268760"/>
            <a:ext cx="3814392" cy="4032448"/>
            <a:chOff x="4358008" y="1268760"/>
            <a:chExt cx="3814392" cy="4032448"/>
          </a:xfrm>
        </p:grpSpPr>
        <p:cxnSp>
          <p:nvCxnSpPr>
            <p:cNvPr id="38" name="직선 연결선 37"/>
            <p:cNvCxnSpPr/>
            <p:nvPr/>
          </p:nvCxnSpPr>
          <p:spPr>
            <a:xfrm flipH="1">
              <a:off x="6732240" y="12687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flipH="1">
              <a:off x="6656603" y="306388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 flipH="1">
              <a:off x="4358008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 flipH="1">
              <a:off x="8028384" y="494116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직선 연결선 41"/>
          <p:cNvCxnSpPr/>
          <p:nvPr/>
        </p:nvCxnSpPr>
        <p:spPr>
          <a:xfrm>
            <a:off x="3851920" y="1700808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6876256" y="1700808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4430016" y="2564904"/>
            <a:ext cx="1726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>
            <a:off x="7776356" y="2564904"/>
            <a:ext cx="39604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>
            <a:off x="5652120" y="4437112"/>
            <a:ext cx="15841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V="1">
            <a:off x="2915816" y="5301208"/>
            <a:ext cx="2016224" cy="83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>
            <a:off x="8316416" y="5301208"/>
            <a:ext cx="648072" cy="83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>
            <a:off x="1547664" y="6237312"/>
            <a:ext cx="648072" cy="83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140693" y="1789231"/>
            <a:ext cx="164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을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찾다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604343" y="1789231"/>
            <a:ext cx="254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부정사의 형용사적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용법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24663" y="2564904"/>
            <a:ext cx="3375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부정사의 명사적 용법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보어 역할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52483" y="2564904"/>
            <a:ext cx="1443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= space junk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60944" y="4535577"/>
            <a:ext cx="254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명사를 수식하는 현재분사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310000" y="5354167"/>
            <a:ext cx="3443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부정사의 명사적 용법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보어 역할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497798" y="5333390"/>
            <a:ext cx="1637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주격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관계대명사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15616" y="629758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전치사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처럼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693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high-flying garbage truck could catch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junk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drop it into the Earth’s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atmosphere. The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junk would then burn up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before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striking the ground.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However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most important thing is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should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 create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any more space junk. </a:t>
            </a:r>
            <a:endParaRPr lang="ko-KR" altLang="en-US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1979712" y="1268760"/>
            <a:ext cx="6696744" cy="3096344"/>
            <a:chOff x="1979712" y="1268760"/>
            <a:chExt cx="6696744" cy="3096344"/>
          </a:xfrm>
        </p:grpSpPr>
        <p:cxnSp>
          <p:nvCxnSpPr>
            <p:cNvPr id="4" name="직선 연결선 3"/>
            <p:cNvCxnSpPr/>
            <p:nvPr/>
          </p:nvCxnSpPr>
          <p:spPr>
            <a:xfrm flipH="1">
              <a:off x="8532440" y="12687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직선 연결선 4"/>
            <p:cNvCxnSpPr/>
            <p:nvPr/>
          </p:nvCxnSpPr>
          <p:spPr>
            <a:xfrm flipH="1">
              <a:off x="3707904" y="30689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H="1">
              <a:off x="1979712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H="1">
              <a:off x="7380312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>
            <a:off x="5148064" y="3573016"/>
            <a:ext cx="33843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251520" y="4509120"/>
            <a:ext cx="15121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24128" y="357301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→ it strikes the ground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811" y="4541303"/>
            <a:ext cx="164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연결어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그러나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3035" y="5384114"/>
            <a:ext cx="2388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더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이상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하지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않은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1403648" y="5275948"/>
            <a:ext cx="3564396" cy="239778"/>
            <a:chOff x="1403648" y="5275948"/>
            <a:chExt cx="3564396" cy="239778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1475656" y="5281055"/>
              <a:ext cx="52231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>
              <a:off x="3301850" y="5281055"/>
              <a:ext cx="155818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꺾인 연결선 23"/>
            <p:cNvCxnSpPr/>
            <p:nvPr/>
          </p:nvCxnSpPr>
          <p:spPr>
            <a:xfrm>
              <a:off x="1403648" y="5275948"/>
              <a:ext cx="720080" cy="239778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꺾인 연결선 24"/>
            <p:cNvCxnSpPr/>
            <p:nvPr/>
          </p:nvCxnSpPr>
          <p:spPr>
            <a:xfrm rot="10800000" flipV="1">
              <a:off x="4175448" y="5281055"/>
              <a:ext cx="792596" cy="206118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760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 do this,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should prevent satellites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from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crashing into each other. If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satellites 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from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crashing into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each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other,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less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space junk would be made.</a:t>
            </a:r>
            <a:endParaRPr lang="ko-KR" altLang="en-US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179512" y="1268760"/>
            <a:ext cx="7776864" cy="2160240"/>
            <a:chOff x="179512" y="1268760"/>
            <a:chExt cx="7776864" cy="2160240"/>
          </a:xfrm>
        </p:grpSpPr>
        <p:cxnSp>
          <p:nvCxnSpPr>
            <p:cNvPr id="4" name="직선 연결선 3"/>
            <p:cNvCxnSpPr/>
            <p:nvPr/>
          </p:nvCxnSpPr>
          <p:spPr>
            <a:xfrm flipH="1">
              <a:off x="2339752" y="12687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직선 연결선 4"/>
            <p:cNvCxnSpPr/>
            <p:nvPr/>
          </p:nvCxnSpPr>
          <p:spPr>
            <a:xfrm flipH="1">
              <a:off x="7812360" y="12687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H="1">
              <a:off x="6012160" y="30689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H="1">
              <a:off x="179512" y="30689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>
            <a:off x="179512" y="1700808"/>
            <a:ext cx="10801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4" name="그룹 23"/>
          <p:cNvGrpSpPr/>
          <p:nvPr/>
        </p:nvGrpSpPr>
        <p:grpSpPr>
          <a:xfrm>
            <a:off x="4716016" y="1700808"/>
            <a:ext cx="4320480" cy="0"/>
            <a:chOff x="4716016" y="1700808"/>
            <a:chExt cx="4320480" cy="0"/>
          </a:xfrm>
        </p:grpSpPr>
        <p:cxnSp>
          <p:nvCxnSpPr>
            <p:cNvPr id="10" name="직선 연결선 9"/>
            <p:cNvCxnSpPr/>
            <p:nvPr/>
          </p:nvCxnSpPr>
          <p:spPr>
            <a:xfrm>
              <a:off x="4716016" y="1700808"/>
              <a:ext cx="129614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8028384" y="1700808"/>
              <a:ext cx="100811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24"/>
          <p:cNvGrpSpPr/>
          <p:nvPr/>
        </p:nvGrpSpPr>
        <p:grpSpPr>
          <a:xfrm>
            <a:off x="179512" y="2636912"/>
            <a:ext cx="8856984" cy="1800200"/>
            <a:chOff x="179512" y="2636912"/>
            <a:chExt cx="8856984" cy="1800200"/>
          </a:xfrm>
        </p:grpSpPr>
        <p:cxnSp>
          <p:nvCxnSpPr>
            <p:cNvPr id="14" name="직선 연결선 13"/>
            <p:cNvCxnSpPr/>
            <p:nvPr/>
          </p:nvCxnSpPr>
          <p:spPr>
            <a:xfrm>
              <a:off x="4572000" y="2636912"/>
              <a:ext cx="424847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179512" y="3573016"/>
              <a:ext cx="885698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179512" y="4437112"/>
              <a:ext cx="273630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79266" y="1772817"/>
            <a:ext cx="2836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부정사의 부사적 용법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목적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8064" y="1724289"/>
            <a:ext cx="3888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&lt;prevent A from B&gt; ‘A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하는 것을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막다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89602" y="3645024"/>
            <a:ext cx="7452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가정법 과거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&lt;If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＋주어＋동사의 </a:t>
            </a:r>
            <a:r>
              <a:rPr lang="ko-KR" altLang="en-US" sz="1600" b="1" dirty="0" err="1">
                <a:solidFill>
                  <a:srgbClr val="0070C0"/>
                </a:solidFill>
                <a:ea typeface="HY강B" panose="02030600000101010101" pitchFamily="18" charset="-127"/>
              </a:rPr>
              <a:t>과거형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~,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주어＋조동사의 </a:t>
            </a:r>
            <a:r>
              <a:rPr lang="ko-KR" altLang="en-US" sz="1600" b="1" dirty="0" err="1">
                <a:solidFill>
                  <a:srgbClr val="0070C0"/>
                </a:solidFill>
                <a:ea typeface="HY강B" panose="02030600000101010101" pitchFamily="18" charset="-127"/>
              </a:rPr>
              <a:t>과거형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＋동사원형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· · · &gt;</a:t>
            </a:r>
          </a:p>
        </p:txBody>
      </p:sp>
    </p:spTree>
    <p:extLst>
      <p:ext uri="{BB962C8B-B14F-4D97-AF65-F5344CB8AC3E}">
        <p14:creationId xmlns:p14="http://schemas.microsoft.com/office/powerpoint/2010/main" val="96958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touched so much by Father Lee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Taeseok’s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life story.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sacrificed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his whole life for others who lived on the other side of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world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He gave up his comfortable life as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doctor in Korea and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found happiness by sharing everything with the poor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Sudan.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you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think you can do the same thing as him?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2699792" y="2420888"/>
            <a:ext cx="62646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4211960" y="4077072"/>
            <a:ext cx="3600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7524328" y="4941168"/>
            <a:ext cx="1440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73805" y="2425687"/>
            <a:ext cx="3916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&lt;sacrifice A for B&gt; ‘B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를 위해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A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를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희생하다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9832" y="4075483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자격을 나타내는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as 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로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서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5842" y="4945966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&lt;the+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형용사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한 사람들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07904" y="5692305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접속사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(that)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4572000" y="5548500"/>
            <a:ext cx="286300" cy="181275"/>
            <a:chOff x="6255144" y="5538524"/>
            <a:chExt cx="333080" cy="194732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072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you were him, </a:t>
            </a:r>
            <a:r>
              <a:rPr lang="en-US" altLang="ko-KR" sz="3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might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hesitate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 give up what you already have. But I want you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 watch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movie first. Watching the movie, I wanted to live a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worthy life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like him. How about watching “Don’t Cry for Me, Sudan”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 your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friends this weekend? Oh, and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I were you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would </a:t>
            </a:r>
            <a:r>
              <a:rPr lang="en-US" altLang="ko-KR" sz="3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bring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handkerchief for sure.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179512" y="1628800"/>
            <a:ext cx="67687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059832" y="3284984"/>
            <a:ext cx="35283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3563888" y="5733256"/>
            <a:ext cx="50405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1720" y="1639663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가정법 과거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만약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라면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,  ·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· ·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할 텐데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5753" y="3295836"/>
            <a:ext cx="3182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→ After I watched the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movie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7984" y="5778719"/>
            <a:ext cx="3600400" cy="344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가정법 과거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만약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라면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,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·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· ·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할 텐데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313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5530" y="404664"/>
            <a:ext cx="8424936" cy="439248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Grammar</a:t>
            </a:r>
            <a:r>
              <a:rPr lang="ko-KR" altLang="en-US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r>
              <a:rPr lang="en-US" altLang="ko-KR" sz="2400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A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과거의 형태와 의미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B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과거완료의 형태와 의미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C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 생략된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31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D I wish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E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as 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if+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</a:t>
            </a:r>
            <a:endParaRPr lang="ko-KR" altLang="en-US" sz="2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F </a:t>
            </a:r>
            <a:r>
              <a:rPr lang="en-US" altLang="ko-KR" sz="2800" dirty="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Without〔But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for〕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75530" y="5085184"/>
            <a:ext cx="8424936" cy="15344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Expression 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전화 걸고 받기</a:t>
            </a:r>
          </a:p>
          <a:p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 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원인 묻고 답하기</a:t>
            </a: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lived our middle school life to the fullest. It has been a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great experience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We wouldn’t change it for anything. Today, we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are finally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the finishing line. </a:t>
            </a:r>
            <a:r>
              <a:rPr lang="en-US" altLang="ko-KR" sz="3000" spc="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Tomorrow, we will be on </a:t>
            </a:r>
            <a:r>
              <a:rPr lang="en-US" altLang="ko-KR" sz="3000" spc="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another starting </a:t>
            </a:r>
            <a:r>
              <a:rPr lang="en-US" altLang="ko-KR" sz="3000" spc="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line. The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knowledge and experience we gained from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middle school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 lead us to wisdom. That wisdom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 help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us overcome any difficulties ahead of us.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6216" y="1578278"/>
            <a:ext cx="1094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완전하게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6228184" y="1556792"/>
            <a:ext cx="165618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51520" y="4869160"/>
            <a:ext cx="56166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15816" y="4897314"/>
            <a:ext cx="1094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5868144" y="4806676"/>
            <a:ext cx="286300" cy="181275"/>
            <a:chOff x="6255144" y="5538524"/>
            <a:chExt cx="333080" cy="194732"/>
          </a:xfrm>
        </p:grpSpPr>
        <p:cxnSp>
          <p:nvCxnSpPr>
            <p:cNvPr id="12" name="직선 연결선 11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5411966" y="5017462"/>
            <a:ext cx="1484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>
                <a:solidFill>
                  <a:srgbClr val="0070C0"/>
                </a:solidFill>
                <a:ea typeface="HY강B" panose="02030600000101010101" pitchFamily="18" charset="-127"/>
              </a:rPr>
              <a:t>(which)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2634843" y="5661248"/>
            <a:ext cx="150510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32134" y="5659878"/>
            <a:ext cx="66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2163261" y="6525344"/>
            <a:ext cx="154464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12420" y="6525344"/>
            <a:ext cx="3839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사역동사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help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의 목적격보어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동사원형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cxnSp>
        <p:nvCxnSpPr>
          <p:cNvPr id="21" name="직선 연결선 20"/>
          <p:cNvCxnSpPr/>
          <p:nvPr/>
        </p:nvCxnSpPr>
        <p:spPr>
          <a:xfrm>
            <a:off x="6228184" y="6533523"/>
            <a:ext cx="150510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99929" y="6525344"/>
            <a:ext cx="1094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앞에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239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/>
      <p:bldP spid="14" grpId="0"/>
      <p:bldP spid="17" grpId="0"/>
      <p:bldP spid="20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endParaRPr lang="en-US" altLang="ko-KR" sz="3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Lastly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I’d like to thank every one of you. You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 supported me and my fellow students all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way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30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Without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your help, we wouldn’t have made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to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end. Congratulations. We made it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!</a:t>
            </a:r>
            <a:endParaRPr lang="en-US" altLang="ko-KR" sz="3000" spc="-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077072"/>
            <a:ext cx="76328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28192" y="4081871"/>
            <a:ext cx="6228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&lt;without ~,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가정법 과거완료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이 없었다면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, (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이전에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· · ·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했을 텐데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369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623621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endParaRPr lang="en-US" altLang="ko-KR" sz="2000" b="1" spc="-100" dirty="0" smtClean="0">
              <a:solidFill>
                <a:schemeClr val="bg2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Hello. </a:t>
            </a:r>
            <a:r>
              <a:rPr lang="en-US" altLang="ko-KR" sz="28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May I speak to Mike?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He’s not here. </a:t>
            </a:r>
            <a:r>
              <a:rPr lang="en-US" altLang="ko-KR" sz="28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May I ask who’s calling, please?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is Cathy.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Hi, Cathy. </a:t>
            </a:r>
            <a:r>
              <a:rPr lang="en-US" altLang="ko-KR" sz="28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May I take a message?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Sure. </a:t>
            </a:r>
            <a:r>
              <a:rPr lang="en-US" altLang="ko-KR" sz="28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Please tell him to call me back.</a:t>
            </a:r>
            <a:endParaRPr lang="ko-KR" altLang="en-US" sz="2800" spc="-100" dirty="0">
              <a:solidFill>
                <a:srgbClr val="FF0066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827584" y="1260049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전화 걸고 받기</a:t>
            </a:r>
          </a:p>
        </p:txBody>
      </p:sp>
      <p:sp>
        <p:nvSpPr>
          <p:cNvPr id="15" name="눈물 방울 14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320480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전화를 걸 때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May〔Can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Could〕 I speak to Susan, please?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Mr. Smith there?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calling from Chicago.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tell her (that) I called?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Please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tell him to call me back.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Could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put me through to Brian?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May〔Can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Could〕 I leave a message?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716017" y="1186118"/>
            <a:ext cx="4304028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전화를 받을 때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</a:t>
            </a:r>
            <a:r>
              <a:rPr lang="en-US" altLang="ko-KR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he〔she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speaking. / Speaking.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Who’s calling, please?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May〔Can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Could〕 I take a message?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Just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moment〔One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moment〕, please. /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Hold on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please.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Sorry, but) Can I call you back?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 got the wrong number.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must have dialed the wrong number.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6" y="1934723"/>
            <a:ext cx="7897263" cy="444660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3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Mom, I’m trying to make some spaghetti and salad for you.</a:t>
            </a:r>
          </a:p>
          <a:p>
            <a:pPr marL="540000" indent="-457200" algn="just">
              <a:lnSpc>
                <a:spcPct val="13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Oh, really? </a:t>
            </a:r>
            <a:r>
              <a:rPr lang="en-US" altLang="ko-KR" sz="28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Can you tell me why you’re cooking?</a:t>
            </a:r>
          </a:p>
          <a:p>
            <a:pPr marL="540000" indent="-457200" algn="just">
              <a:lnSpc>
                <a:spcPct val="13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Because you look so tired today.</a:t>
            </a:r>
          </a:p>
          <a:p>
            <a:pPr marL="540000" indent="-457200" algn="just">
              <a:lnSpc>
                <a:spcPct val="13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Thanks. But you don’t know how to make spaghetti.</a:t>
            </a:r>
          </a:p>
          <a:p>
            <a:pPr marL="540000" indent="-457200" algn="just">
              <a:lnSpc>
                <a:spcPct val="13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 problem. I have a cookbook.</a:t>
            </a:r>
            <a:endParaRPr lang="en-US" altLang="ko-KR" sz="2800" kern="6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827584" y="1235761"/>
            <a:ext cx="3960440" cy="609063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원인 묻고 답하기</a:t>
            </a:r>
          </a:p>
        </p:txBody>
      </p:sp>
      <p:sp>
        <p:nvSpPr>
          <p:cNvPr id="10" name="눈물 방울 9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365134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원인 묻기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tell me (the reason) why you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look sad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What’s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matter with you?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makes you think so?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didn’t you come to the party?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you think he is late for school?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666572" y="1149234"/>
            <a:ext cx="4365134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원인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답하기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Because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alarm clock was broken.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It’s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because I couldn’t take a rest last night.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can’t sleep because of my noisy neighbors.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tired, so he didn’t want to go there.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so cold that nobody could come.</a:t>
            </a: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과거는 현재 사실에 반대되는 일이나 실현 가능성이 희박한 일을 가정할 때 쓴다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동사의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형태는 </a:t>
            </a:r>
            <a:r>
              <a:rPr lang="ko-KR" altLang="en-US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과거형을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쓰지만 해석은 현재로 한다</a:t>
            </a: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과거는 직설법 현재로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바꿔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쓸 수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있으며 이때 긍정문은 부정문으로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부정문은 긍정문으로 바뀐다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millionaire,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could buy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great mansion.</a:t>
            </a:r>
          </a:p>
          <a:p>
            <a:pPr marL="252000" algn="just"/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I am not a millionaire, I can’t buy a great mansion. (</a:t>
            </a:r>
            <a:r>
              <a:rPr lang="ko-KR" altLang="en-US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직설법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didn’t feel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hungry, 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wouldn’t taste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dish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→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he feels hungry, he tastes my dish. (</a:t>
            </a:r>
            <a:r>
              <a:rPr lang="ko-KR" altLang="en-US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직설법</a:t>
            </a:r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24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과거의 형태와 의미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095082"/>
              </p:ext>
            </p:extLst>
          </p:nvPr>
        </p:nvGraphicFramePr>
        <p:xfrm>
          <a:off x="401957" y="3797032"/>
          <a:ext cx="8346507" cy="114413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1652"/>
                <a:gridCol w="7704855"/>
              </a:tblGrid>
              <a:tr h="56920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spc="-300" dirty="0" smtClean="0">
                          <a:latin typeface="+mn-ea"/>
                          <a:ea typeface="+mn-ea"/>
                        </a:rPr>
                        <a:t>형태</a:t>
                      </a:r>
                      <a:endParaRPr lang="ko-KR" altLang="en-US" b="1" spc="-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b="0" spc="-10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If</a:t>
                      </a:r>
                      <a:r>
                        <a:rPr lang="ko-KR" altLang="en-US" b="0" spc="-10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＋주어＋동사의 </a:t>
                      </a:r>
                      <a:r>
                        <a:rPr lang="ko-KR" altLang="en-US" b="0" spc="-100" baseline="0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과거형</a:t>
                      </a:r>
                      <a:r>
                        <a:rPr lang="en-US" altLang="ko-KR" b="0" spc="-10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〔 were〕~, </a:t>
                      </a:r>
                      <a:r>
                        <a:rPr lang="ko-KR" altLang="en-US" b="0" spc="-10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주어＋조동사의 </a:t>
                      </a:r>
                      <a:r>
                        <a:rPr lang="ko-KR" altLang="en-US" b="0" spc="-100" baseline="0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과거형</a:t>
                      </a:r>
                      <a:r>
                        <a:rPr lang="ko-KR" altLang="en-US" b="0" spc="-10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＋동사원형 </a:t>
                      </a:r>
                      <a:r>
                        <a:rPr lang="en-US" altLang="ko-KR" b="0" spc="-10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…</a:t>
                      </a:r>
                    </a:p>
                    <a:p>
                      <a:pPr algn="l"/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                                            (would/could/might/should)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의미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사실은 그렇지 않지만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 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만약 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라면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…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할 텐데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4969194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과거의 형태와 의미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가정법 </a:t>
            </a:r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455502" cy="3164542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단순 </a:t>
            </a:r>
            <a:r>
              <a:rPr lang="ko-KR" altLang="en-US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조건절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vs.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ko-KR" altLang="en-US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조건절</a:t>
            </a:r>
            <a:endParaRPr lang="ko-KR" altLang="en-US" sz="2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단순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조건절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조건에 따라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실현 가능한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일</a:t>
            </a:r>
          </a:p>
          <a:p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her,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 be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happy.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그녀를 본다면 나는 행복할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것이다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 →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그녀를 볼 가능성이 있음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조건절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실현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가능성이 희박한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일</a:t>
            </a:r>
          </a:p>
          <a:p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saw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her,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would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happy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만약 내가 그녀를 보게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된다면 나는 행복할 텐데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 →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그녀를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볼 가능성이 거의 없음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06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과거완료는 과거 사실에 반대되는 일을 가정할 때 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동사의 형태는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과거완료형을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쓰지만 해석은 과거로 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가정법 과거완료는 직설법 과거로 바꿔 쓸 수 있으며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이때 긍정문은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부정문으로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부정문은 긍정문으로 바뀐다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</a:t>
            </a:r>
            <a:r>
              <a:rPr lang="en-US" altLang="ko-KR" sz="21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been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honest, the company </a:t>
            </a:r>
            <a:r>
              <a:rPr lang="en-US" altLang="ko-KR" sz="21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would have employed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him.</a:t>
            </a:r>
          </a:p>
          <a:p>
            <a:pPr algn="just"/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he was not honest, the company didn’t employ him.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got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 earlier,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wouldn’t have been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late for school.</a:t>
            </a:r>
          </a:p>
          <a:p>
            <a:pPr algn="just"/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I didn’t get up earlier, I was late for school.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532859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과거완료의 형태와 의미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가정법 </a:t>
            </a:r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426967"/>
              </p:ext>
            </p:extLst>
          </p:nvPr>
        </p:nvGraphicFramePr>
        <p:xfrm>
          <a:off x="539552" y="3356992"/>
          <a:ext cx="8134336" cy="1080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13659"/>
                <a:gridCol w="7420677"/>
              </a:tblGrid>
              <a:tr h="576064">
                <a:tc>
                  <a:txBody>
                    <a:bodyPr/>
                    <a:lstStyle/>
                    <a:p>
                      <a:r>
                        <a:rPr lang="ko-KR" altLang="en-US" dirty="0" smtClean="0"/>
                        <a:t>형태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If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＋주어＋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had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p.p. ~, 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주어＋조동사의 </a:t>
                      </a:r>
                      <a:r>
                        <a:rPr lang="ko-KR" altLang="en-US" b="0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과거형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have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p.p. …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ko-KR" altLang="en-US" b="1" dirty="0" smtClean="0"/>
                        <a:t>의미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사실은 그렇지 않았지만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 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만약 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했다면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…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했을 텐데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0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4969194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과거완료의 형태와 의미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가정법 </a:t>
            </a:r>
            <a:r>
              <a:rPr lang="en-US" altLang="ko-KR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455502" cy="3164542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조동사의 의미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차이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2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would: 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할 것이다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could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할 수 있을 것이다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might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일 수도 있을 것이다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should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할 것이다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실제 가정법에서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might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should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잘 쓰이지 않는다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59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절의 동사가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&lt;had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p.p.&gt;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 경우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생략할 수 있는데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이때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절의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주어와 동사는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도치된다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I were my brother, I wouldn’t read comic books.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my brother, I wouldn’t read comic books.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the captain had been more careful, the ship would not have sunk.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the captain been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more careful, the ship would not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have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sunk.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 생략된 가정법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8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wish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beautiful girlfriend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am sorry (that) I don’t have a beautiful girlfriend.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wish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seen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 car parade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am sorry (that) you didn’t see the car parade.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5472608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 wish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＋가정법형태의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감정형용사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가정법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847543"/>
              </p:ext>
            </p:extLst>
          </p:nvPr>
        </p:nvGraphicFramePr>
        <p:xfrm>
          <a:off x="504831" y="1946528"/>
          <a:ext cx="8027609" cy="1920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99017"/>
                <a:gridCol w="2648487"/>
                <a:gridCol w="2680105"/>
              </a:tblGrid>
              <a:tr h="258336"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형태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의미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  <a:tr h="828680"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I wish</a:t>
                      </a:r>
                      <a:r>
                        <a:rPr lang="ko-KR" altLang="en-US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＋가정법 과거</a:t>
                      </a:r>
                      <a:endParaRPr lang="ko-KR" altLang="en-US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Y강B" panose="020B0600000101010101" charset="-127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I wish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＋주어＋동사의 </a:t>
                      </a:r>
                      <a:r>
                        <a:rPr lang="ko-KR" altLang="en-US" dirty="0" err="1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과거형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〔were〕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라면 좋을 텐데</a:t>
                      </a:r>
                    </a:p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현재의 실현 불가능한 소망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)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I wish</a:t>
                      </a:r>
                      <a:r>
                        <a:rPr lang="ko-KR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HY강B" panose="020B0600000101010101" charset="-127"/>
                          <a:ea typeface="HY강B" panose="020B0600000101010101" charset="-127"/>
                        </a:rPr>
                        <a:t>＋가정법 과거완료</a:t>
                      </a:r>
                      <a:endParaRPr lang="ko-KR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HY강B" panose="020B0600000101010101" charset="-127"/>
                        <a:ea typeface="HY강B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I wish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＋주어＋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had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＋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p.p.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~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했다면 좋을 텐데</a:t>
                      </a:r>
                    </a:p>
                    <a:p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과거의 일에 대한 유감</a:t>
                      </a:r>
                      <a:r>
                        <a:rPr lang="en-US" altLang="ko-KR" dirty="0" smtClean="0">
                          <a:latin typeface="HY강M" panose="02030600000101010101" pitchFamily="18" charset="-127"/>
                          <a:ea typeface="HY강M" panose="02030600000101010101" pitchFamily="18" charset="-127"/>
                        </a:rPr>
                        <a:t>)</a:t>
                      </a:r>
                      <a:endParaRPr lang="ko-KR" altLang="en-US" dirty="0">
                        <a:latin typeface="HY강M" panose="02030600000101010101" pitchFamily="18" charset="-127"/>
                        <a:ea typeface="HY강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5257226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 wish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＋가정법형태의 감정형용사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가정법 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455502" cy="3320176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hope vs. wish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hope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wish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뒤에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절이 올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때 미묘한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의미 차이가 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Hope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실현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가능한 소망에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wish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실현 가능성이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적은 소망에 쓰인다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hope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 can come.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I expect you can come.)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네가 올 수 있기를 희망해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wish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 could come.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I’m sorry you can’t come.)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네가 올 수 있다면 좋을 텐데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spcBef>
            <a:spcPts val="30"/>
          </a:spcBef>
          <a:defRPr sz="1600" b="1" dirty="0">
            <a:solidFill>
              <a:schemeClr val="accent5">
                <a:lumMod val="75000"/>
              </a:schemeClr>
            </a:solidFill>
            <a:latin typeface="HY강B" panose="02030600000101010101" pitchFamily="18" charset="-127"/>
            <a:ea typeface="HY강B" panose="02030600000101010101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7145</TotalTime>
  <Words>2210</Words>
  <Application>Microsoft Office PowerPoint</Application>
  <PresentationFormat>화면 슬라이드 쇼(4:3)</PresentationFormat>
  <Paragraphs>290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3" baseType="lpstr">
      <vt:lpstr>맑은 고딕</vt:lpstr>
      <vt:lpstr>HY중고딕</vt:lpstr>
      <vt:lpstr>Franklin Gothic Medium</vt:lpstr>
      <vt:lpstr>HY강M</vt:lpstr>
      <vt:lpstr>HY강B</vt:lpstr>
      <vt:lpstr>Arial</vt:lpstr>
      <vt:lpstr>HY견고딕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877</cp:revision>
  <cp:lastPrinted>2012-06-29T08:35:08Z</cp:lastPrinted>
  <dcterms:created xsi:type="dcterms:W3CDTF">2011-12-23T05:36:36Z</dcterms:created>
  <dcterms:modified xsi:type="dcterms:W3CDTF">2018-05-08T02:20:39Z</dcterms:modified>
</cp:coreProperties>
</file>